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67" r:id="rId15"/>
    <p:sldId id="273" r:id="rId16"/>
    <p:sldId id="274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ción sin título" id="{9F529DDB-4DFD-FD4F-A3D3-0403AADBD588}">
          <p14:sldIdLst>
            <p14:sldId id="256"/>
            <p14:sldId id="257"/>
            <p14:sldId id="258"/>
            <p14:sldId id="260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7EB9"/>
    <a:srgbClr val="ED0E39"/>
    <a:srgbClr val="2C2C7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4643"/>
  </p:normalViewPr>
  <p:slideViewPr>
    <p:cSldViewPr snapToGrid="0" snapToObjects="1">
      <p:cViewPr varScale="1">
        <p:scale>
          <a:sx n="60" d="100"/>
          <a:sy n="60" d="100"/>
        </p:scale>
        <p:origin x="-78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>
            <a:extLst>
              <a:ext uri="{FF2B5EF4-FFF2-40B4-BE49-F238E27FC236}">
                <a16:creationId xmlns:a16="http://schemas.microsoft.com/office/drawing/2014/main" xmlns="" id="{D7823A60-90C2-5F4D-834D-61545ED9E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s-ES" sz="500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Haga clic para modificar el estilo de título del patrón</a:t>
            </a:r>
            <a:endParaRPr lang="es-ES" sz="50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xmlns="" id="{8DADDE58-3DF1-054F-B20C-259BF106B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anchor="t" anchorCtr="0"/>
          <a:lstStyle/>
          <a:p>
            <a:pPr lvl="0"/>
            <a:r>
              <a:rPr lang="es-ES" sz="2000" smtClean="0">
                <a:solidFill>
                  <a:schemeClr val="bg1">
                    <a:lumMod val="65000"/>
                  </a:schemeClr>
                </a:solidFill>
                <a:latin typeface="Futura Medium" panose="020B0602020204020303" pitchFamily="34" charset="-79"/>
              </a:rPr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xmlns="" val="2451740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6A43484F-06CD-BC4A-B60B-A5A0CB3D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7041"/>
            <a:ext cx="10515600" cy="701731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Autofit/>
          </a:bodyPr>
          <a:lstStyle/>
          <a:p>
            <a:r>
              <a:rPr lang="es-ES" sz="4400" dirty="0">
                <a:solidFill>
                  <a:srgbClr val="ED0E39"/>
                </a:solidFill>
                <a:latin typeface="Futura Lt BT Light" panose="020B0402020204020303" pitchFamily="34" charset="0"/>
              </a:rPr>
              <a:t>TÍTULO DE LA PRESENTACIÓN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DD784294-67C0-D14F-984E-4710718AD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endParaRPr lang="es-ES" sz="2800" dirty="0">
              <a:solidFill>
                <a:schemeClr val="bg1">
                  <a:lumMod val="65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8508C652-2D4C-174B-96FE-F8A9E82D975F}"/>
              </a:ext>
            </a:extLst>
          </p:cNvPr>
          <p:cNvSpPr/>
          <p:nvPr/>
        </p:nvSpPr>
        <p:spPr>
          <a:xfrm>
            <a:off x="200025" y="200025"/>
            <a:ext cx="11791949" cy="6457950"/>
          </a:xfrm>
          <a:prstGeom prst="rect">
            <a:avLst/>
          </a:prstGeom>
          <a:noFill/>
          <a:ln w="25400" cmpd="sng">
            <a:solidFill>
              <a:srgbClr val="2C2C7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0" i="0" dirty="0">
              <a:latin typeface="Futura Md BT Medium" panose="020B0602020204020303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8C2F912A-32E4-374D-BFCA-C6B83FBC681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878" r="24971"/>
          <a:stretch/>
        </p:blipFill>
        <p:spPr>
          <a:xfrm>
            <a:off x="10769600" y="5263416"/>
            <a:ext cx="1422400" cy="1594584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734B793-5EF1-C54F-8485-CEAB41DB1BE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404" t="26620" r="6694" b="26342"/>
          <a:stretch/>
        </p:blipFill>
        <p:spPr>
          <a:xfrm>
            <a:off x="110816" y="6045105"/>
            <a:ext cx="1251684" cy="701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190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Futura Md BT Medium" panose="020B06020202040203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95977" y="1306286"/>
            <a:ext cx="11016414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_tradnl" sz="72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REPORTING VERBS </a:t>
            </a:r>
          </a:p>
          <a:p>
            <a:pPr algn="ctr"/>
            <a:r>
              <a:rPr lang="es-ES_tradnl" sz="72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&amp;</a:t>
            </a:r>
          </a:p>
          <a:p>
            <a:pPr algn="ctr"/>
            <a:r>
              <a:rPr lang="es-ES_tradnl" sz="72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PASSIVE REPORTING VERBS</a:t>
            </a:r>
            <a:endParaRPr lang="es-ES" sz="72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481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FFC000"/>
                </a:solidFill>
                <a:latin typeface="Futura Lt BT Light" panose="020B0402020204020303" pitchFamily="34" charset="0"/>
              </a:rPr>
              <a:t>VERB + OBJECT + PREPOSITION + -ING</a:t>
            </a:r>
            <a:endParaRPr lang="es-ES" sz="3600" b="1" dirty="0">
              <a:solidFill>
                <a:srgbClr val="FFC000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24763"/>
            <a:ext cx="10515600" cy="305264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Acusse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…of</a:t>
            </a: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Blame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…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criticise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…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Congratulate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…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on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Praise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…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Thank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…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FFC000"/>
                </a:solidFill>
                <a:latin typeface="Futura Lt BT Light" panose="020B0402020204020303" pitchFamily="34" charset="0"/>
              </a:rPr>
              <a:t>VERB + OBJECT + PREPOSITION + -ING</a:t>
            </a:r>
            <a:endParaRPr lang="es-ES" sz="36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24763"/>
            <a:ext cx="10515600" cy="1226997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“Anna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always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accuses</a:t>
            </a:r>
            <a:r>
              <a:rPr lang="es-ES_tradnl" sz="2400" dirty="0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me of </a:t>
            </a:r>
            <a:r>
              <a:rPr lang="es-ES_tradnl" sz="2400" dirty="0" err="1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being</a:t>
            </a:r>
            <a:r>
              <a:rPr lang="es-ES_tradnl" sz="2400" dirty="0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lazy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“Lars </a:t>
            </a:r>
            <a:r>
              <a:rPr lang="es-ES_tradnl" sz="2400" dirty="0" err="1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praised</a:t>
            </a:r>
            <a:r>
              <a:rPr lang="es-ES_tradnl" sz="2400" dirty="0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his</a:t>
            </a:r>
            <a:r>
              <a:rPr lang="es-ES_tradnl" sz="2400" dirty="0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son </a:t>
            </a:r>
            <a:r>
              <a:rPr lang="es-ES_tradnl" sz="2400" dirty="0" err="1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r>
              <a:rPr lang="es-ES_tradnl" sz="2400" dirty="0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winning</a:t>
            </a:r>
            <a:r>
              <a:rPr lang="es-ES_tradnl" sz="2400" dirty="0" smtClean="0">
                <a:solidFill>
                  <a:srgbClr val="FFC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competition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  <a:endParaRPr lang="es-ES" sz="2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91887" y="470263"/>
            <a:ext cx="11351622" cy="5039583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>
              <a:buNone/>
            </a:pP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*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When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use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reporting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verb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often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have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make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changes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pronouns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time</a:t>
            </a:r>
          </a:p>
          <a:p>
            <a:pPr>
              <a:buNone/>
            </a:pP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expressions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etc.</a:t>
            </a: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You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have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broken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my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phone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    	   “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She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blamed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me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breaking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his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phone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>
              <a:buNone/>
            </a:pP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“I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will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back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tomorrow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          	  “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She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promised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back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next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day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*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Some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reporting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verbs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can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also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followed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by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i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that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clause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.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When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use a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reporting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verb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b="1" i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that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often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make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change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tense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.</a:t>
            </a: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will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late”       	 “I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warned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you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that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would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late”</a:t>
            </a:r>
            <a:endParaRPr lang="es-ES" sz="18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3592286" y="1737360"/>
            <a:ext cx="6139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3313612" y="2220686"/>
            <a:ext cx="6139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2390503" y="4245429"/>
            <a:ext cx="6139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ense Changes When Using Reported Speech in English - ESLBuzz Learning  Englis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647" y="460475"/>
            <a:ext cx="10123714" cy="56861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hanges in Time and Place in Reported Speech • 7ES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5349" y="209379"/>
            <a:ext cx="4809280" cy="6322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PASSIVE REPORTING VERBS</a:t>
            </a:r>
            <a:endParaRPr lang="es-ES" sz="3600" b="1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233378"/>
            <a:ext cx="10515600" cy="4943585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algn="just">
              <a:buNone/>
            </a:pP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often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use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passive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reporting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verbs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report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feelings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beliefs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opinions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and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rumours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,</a:t>
            </a:r>
          </a:p>
          <a:p>
            <a:pPr algn="just">
              <a:buNone/>
            </a:pP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especially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in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journalism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or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other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formal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contexts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.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often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do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this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when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don’t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know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or</a:t>
            </a:r>
            <a:endParaRPr lang="es-ES_tradnl" sz="20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just">
              <a:buNone/>
            </a:pP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don’t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want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say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who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made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statement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.</a:t>
            </a:r>
          </a:p>
          <a:p>
            <a:pPr algn="just">
              <a:buNone/>
            </a:pPr>
            <a:endParaRPr lang="es-ES_tradnl" sz="20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just">
              <a:buNone/>
            </a:pP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THERE ARE TWO PATTERNS:</a:t>
            </a:r>
          </a:p>
          <a:p>
            <a:pPr algn="just">
              <a:buFont typeface="Wingdings" pitchFamily="2" charset="2"/>
              <a:buChar char="Ø"/>
            </a:pP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passive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verb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that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subject</a:t>
            </a:r>
            <a:endParaRPr lang="es-ES_tradnl" sz="20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just">
              <a:buNone/>
            </a:pP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It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is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thought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that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Prime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Minister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will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make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an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important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announcement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later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today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 algn="just">
              <a:buFont typeface="Wingdings" pitchFamily="2" charset="2"/>
              <a:buChar char="Ø"/>
            </a:pP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Subject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passive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verb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infinitive</a:t>
            </a:r>
            <a:endParaRPr lang="es-ES_tradnl" sz="20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just">
              <a:buNone/>
            </a:pP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man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aged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95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is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reported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20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lottery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winner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third</a:t>
            </a:r>
            <a:r>
              <a:rPr lang="es-ES_tradnl" sz="20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time”</a:t>
            </a:r>
          </a:p>
          <a:p>
            <a:pPr algn="just">
              <a:buNone/>
            </a:pPr>
            <a:endParaRPr lang="es-ES_tradnl" sz="20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just">
              <a:buNone/>
            </a:pP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*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commonly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use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following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verbs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with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both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patterns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: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believe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confirm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expect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</a:t>
            </a:r>
          </a:p>
          <a:p>
            <a:pPr algn="just">
              <a:buNone/>
            </a:pP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know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report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say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think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and </a:t>
            </a:r>
            <a:r>
              <a:rPr lang="es-ES_tradnl" sz="2000" b="1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understand</a:t>
            </a:r>
            <a:r>
              <a:rPr lang="es-ES_tradnl" sz="2000" b="1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.</a:t>
            </a:r>
            <a:endParaRPr lang="es-ES" sz="2000" b="1" dirty="0">
              <a:solidFill>
                <a:srgbClr val="0070C0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PASSIVE REPORTING VERBS</a:t>
            </a:r>
            <a:endParaRPr lang="es-ES" sz="36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24763"/>
            <a:ext cx="10515600" cy="475220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>
              <a:buNone/>
            </a:pP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report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a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past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action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(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present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perfect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or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past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simple)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with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second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pattern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endParaRPr lang="es-ES_tradnl" sz="2000" b="1" dirty="0" smtClean="0">
              <a:solidFill>
                <a:srgbClr val="FF0000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use a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perfect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invinitive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(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infinitive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form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with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i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have</a:t>
            </a:r>
            <a:r>
              <a:rPr lang="es-ES_tradnl" sz="2000" b="1" i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+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past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participle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).</a:t>
            </a: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ctr">
              <a:buNone/>
            </a:pP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Three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people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are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said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have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been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rescued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from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a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house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fire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 algn="ctr"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just">
              <a:buNone/>
            </a:pP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report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action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in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future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or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in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progress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now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with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second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papttern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,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use</a:t>
            </a:r>
          </a:p>
          <a:p>
            <a:pPr algn="just">
              <a:buNone/>
            </a:pP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continuous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ifinitive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(</a:t>
            </a:r>
            <a:r>
              <a:rPr lang="es-ES_tradnl" sz="2000" b="1" i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2000" b="1" i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+ -</a:t>
            </a:r>
            <a:r>
              <a:rPr lang="es-ES_tradnl" sz="2000" b="1" i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ing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000" b="1" dirty="0" err="1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form</a:t>
            </a:r>
            <a:r>
              <a:rPr lang="es-ES_tradnl" sz="2000" b="1" dirty="0" smtClean="0">
                <a:solidFill>
                  <a:srgbClr val="FF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).</a:t>
            </a:r>
          </a:p>
          <a:p>
            <a:pPr algn="just">
              <a:buNone/>
            </a:pPr>
            <a:endParaRPr lang="es-ES_tradnl" sz="2000" b="1" dirty="0" smtClean="0">
              <a:solidFill>
                <a:srgbClr val="FF0000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algn="ctr">
              <a:buNone/>
            </a:pP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company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is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said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b="1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looking</a:t>
            </a:r>
            <a:r>
              <a:rPr lang="es-ES_tradnl" sz="1800" b="1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8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anew</a:t>
            </a:r>
            <a:r>
              <a:rPr lang="es-ES_tradnl" sz="18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manager”</a:t>
            </a:r>
            <a:endParaRPr lang="es-ES" sz="18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5" y="620307"/>
            <a:ext cx="10515600" cy="804456"/>
          </a:xfrm>
        </p:spPr>
        <p:txBody>
          <a:bodyPr>
            <a:normAutofit fontScale="90000"/>
          </a:bodyPr>
          <a:lstStyle/>
          <a:p>
            <a:r>
              <a:rPr lang="es-ES_tradnl" sz="3600" b="1" dirty="0" smtClean="0">
                <a:solidFill>
                  <a:srgbClr val="127EB9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VERB + TO + INFINITIVE</a:t>
            </a:r>
            <a:br>
              <a:rPr lang="es-ES_tradnl" sz="3600" b="1" dirty="0" smtClean="0">
                <a:solidFill>
                  <a:srgbClr val="127EB9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endParaRPr lang="es-ES" sz="3600" b="1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61606" y="1424763"/>
            <a:ext cx="2793274" cy="475220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>
              <a:buNone/>
            </a:pPr>
            <a:endParaRPr lang="es-ES_tradnl" sz="1600" b="1" u="sng" dirty="0" smtClean="0">
              <a:solidFill>
                <a:srgbClr val="127EB9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Agree</a:t>
            </a:r>
            <a:endParaRPr lang="es-ES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Offer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Promise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Refuse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Swear</a:t>
            </a: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Threaten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Claim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150"/>
            <a:ext cx="10515600" cy="804456"/>
          </a:xfrm>
        </p:spPr>
        <p:txBody>
          <a:bodyPr>
            <a:normAutofit fontScale="90000"/>
          </a:bodyPr>
          <a:lstStyle/>
          <a:p>
            <a:r>
              <a:rPr lang="es-ES_tradnl" sz="3600" b="1" dirty="0" smtClean="0">
                <a:solidFill>
                  <a:srgbClr val="127EB9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VERB + TO + INFINITIVE</a:t>
            </a:r>
            <a:br>
              <a:rPr lang="es-ES_tradnl" sz="3600" b="1" dirty="0" smtClean="0">
                <a:solidFill>
                  <a:srgbClr val="127EB9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</a:br>
            <a:endParaRPr lang="es-ES" sz="36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105800"/>
            <a:ext cx="10515600" cy="475220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“Jack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offered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take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photograph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of me”</a:t>
            </a:r>
          </a:p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“I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refused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leave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building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“He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swore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tell</a:t>
            </a:r>
            <a:r>
              <a:rPr lang="es-ES_tradnl" sz="2400" dirty="0" smtClean="0">
                <a:solidFill>
                  <a:srgbClr val="0070C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truth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  <a:endParaRPr lang="es-ES" sz="24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>
              <a:buNone/>
            </a:pP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VERB + OBJECT + TO + INFINITIVE</a:t>
            </a:r>
            <a:endParaRPr lang="es-ES" sz="3600" b="1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24763"/>
            <a:ext cx="10515600" cy="475220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Advise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Ask</a:t>
            </a: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Beg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Convince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Encourage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Invite</a:t>
            </a:r>
          </a:p>
          <a:p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Persuade</a:t>
            </a: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Recommend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Urge</a:t>
            </a: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warn</a:t>
            </a:r>
            <a:endParaRPr lang="es-ES" sz="16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ED0E39"/>
                </a:solidFill>
                <a:latin typeface="Futura Lt BT Light" panose="020B0402020204020303" pitchFamily="34" charset="0"/>
              </a:rPr>
              <a:t>VERB + OBJECT + TO + INFINITIVE</a:t>
            </a:r>
            <a:endParaRPr lang="es-ES" sz="36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953353"/>
            <a:ext cx="10515600" cy="105718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Julia </a:t>
            </a:r>
            <a:r>
              <a:rPr lang="es-ES_tradnl" sz="2400" dirty="0" err="1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asked</a:t>
            </a:r>
            <a:r>
              <a:rPr lang="es-ES_tradnl" sz="2400" dirty="0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me </a:t>
            </a:r>
            <a:r>
              <a:rPr lang="es-ES_tradnl" sz="2400" dirty="0" err="1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400" dirty="0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drive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her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airport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“I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don’t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like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concerts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but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Max </a:t>
            </a:r>
            <a:r>
              <a:rPr lang="es-ES_tradnl" sz="2400" dirty="0" err="1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convinced</a:t>
            </a:r>
            <a:r>
              <a:rPr lang="es-ES_tradnl" sz="2400" dirty="0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me </a:t>
            </a:r>
            <a:r>
              <a:rPr lang="es-ES_tradnl" sz="2400" dirty="0" err="1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400" dirty="0" smtClean="0">
                <a:solidFill>
                  <a:srgbClr val="C0000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come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  <a:endParaRPr lang="es-ES" sz="2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7030A0"/>
                </a:solidFill>
                <a:latin typeface="Futura Lt BT Light" panose="020B0402020204020303" pitchFamily="34" charset="0"/>
              </a:rPr>
              <a:t>VERB + -ING</a:t>
            </a:r>
            <a:endParaRPr lang="es-ES" sz="3600" b="1" dirty="0">
              <a:solidFill>
                <a:srgbClr val="7030A0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24763"/>
            <a:ext cx="10515600" cy="475220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Admit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Deny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Recommend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Suggest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6206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7030A0"/>
                </a:solidFill>
                <a:latin typeface="Futura Lt BT Light" panose="020B0402020204020303" pitchFamily="34" charset="0"/>
              </a:rPr>
              <a:t>VERB + -ING</a:t>
            </a:r>
            <a:endParaRPr lang="es-ES" sz="36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2149296"/>
            <a:ext cx="10515600" cy="1449066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They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denied</a:t>
            </a:r>
            <a:r>
              <a:rPr lang="es-ES_tradnl" sz="2400" dirty="0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taking</a:t>
            </a:r>
            <a:r>
              <a:rPr lang="es-ES_tradnl" sz="2400" dirty="0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money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 algn="ctr">
              <a:buNone/>
            </a:pP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Luke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suggested</a:t>
            </a:r>
            <a:r>
              <a:rPr lang="es-ES_tradnl" sz="2400" dirty="0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going</a:t>
            </a:r>
            <a:r>
              <a:rPr lang="es-ES_tradnl" sz="2400" dirty="0" smtClean="0">
                <a:solidFill>
                  <a:srgbClr val="7030A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the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24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park</a:t>
            </a:r>
            <a:r>
              <a:rPr lang="es-ES_tradnl" sz="24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  <a:endParaRPr lang="es-ES" sz="2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00B050"/>
                </a:solidFill>
                <a:latin typeface="Futura Lt BT Light" panose="020B0402020204020303" pitchFamily="34" charset="0"/>
              </a:rPr>
              <a:t>VERB + PREPOSITION + -ING</a:t>
            </a:r>
            <a:endParaRPr lang="es-ES" sz="3600" b="1" dirty="0">
              <a:solidFill>
                <a:srgbClr val="00B050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24763"/>
            <a:ext cx="10515600" cy="4752200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Apologize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Complain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about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Confess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Insist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on</a:t>
            </a:r>
            <a:endParaRPr lang="es-ES_tradnl" sz="1600" dirty="0" smtClean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Object</a:t>
            </a:r>
            <a:r>
              <a:rPr lang="es-ES_tradnl" sz="1600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sz="1600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to</a:t>
            </a:r>
            <a:endParaRPr lang="es-ES" sz="16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700E79C9-0B73-A249-B55C-93D78D967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8922"/>
            <a:ext cx="10515600" cy="804456"/>
          </a:xfrm>
        </p:spPr>
        <p:txBody>
          <a:bodyPr>
            <a:normAutofit/>
          </a:bodyPr>
          <a:lstStyle/>
          <a:p>
            <a:r>
              <a:rPr lang="es-ES_tradnl" sz="3600" b="1" dirty="0" smtClean="0">
                <a:solidFill>
                  <a:srgbClr val="00B050"/>
                </a:solidFill>
                <a:latin typeface="Futura Lt BT Light" panose="020B0402020204020303" pitchFamily="34" charset="0"/>
              </a:rPr>
              <a:t>VERB + PREPOSITION + -ING</a:t>
            </a:r>
            <a:endParaRPr lang="es-ES" sz="3600" dirty="0">
              <a:solidFill>
                <a:srgbClr val="ED0E39"/>
              </a:solidFill>
              <a:latin typeface="Futura Lt BT Light" panose="020B0402020204020303" pitchFamily="34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xmlns="" id="{C4282A3D-113B-1C41-8D10-3C623CB945B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424763"/>
            <a:ext cx="10515600" cy="1579694"/>
          </a:xfrm>
          <a:prstGeom prst="rect">
            <a:avLst/>
          </a:prstGeom>
        </p:spPr>
        <p:txBody>
          <a:bodyPr anchor="t" anchorCtr="0">
            <a:normAutofit/>
          </a:bodyPr>
          <a:lstStyle/>
          <a:p>
            <a:pPr algn="ctr">
              <a:buNone/>
            </a:pPr>
            <a:r>
              <a:rPr lang="es-ES_tradnl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“</a:t>
            </a:r>
            <a:r>
              <a:rPr lang="es-ES_tradnl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You</a:t>
            </a:r>
            <a:r>
              <a:rPr lang="es-ES_tradnl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should</a:t>
            </a:r>
            <a:r>
              <a:rPr lang="es-ES_tradnl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err="1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apologize</a:t>
            </a:r>
            <a:r>
              <a:rPr lang="es-ES_tradnl" dirty="0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err="1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for</a:t>
            </a:r>
            <a:r>
              <a:rPr lang="es-ES_tradnl" dirty="0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err="1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being</a:t>
            </a:r>
            <a:r>
              <a:rPr lang="es-ES_tradnl" dirty="0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so </a:t>
            </a:r>
            <a:r>
              <a:rPr lang="es-ES_tradnl" dirty="0" err="1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rude</a:t>
            </a:r>
            <a:r>
              <a:rPr lang="es-ES_tradnl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”</a:t>
            </a:r>
          </a:p>
          <a:p>
            <a:pPr algn="ctr">
              <a:buNone/>
            </a:pPr>
            <a:r>
              <a:rPr lang="es-ES_tradnl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Sara </a:t>
            </a:r>
            <a:r>
              <a:rPr lang="es-ES_tradnl" dirty="0" err="1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insisted</a:t>
            </a:r>
            <a:r>
              <a:rPr lang="es-ES_tradnl" dirty="0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err="1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on</a:t>
            </a:r>
            <a:r>
              <a:rPr lang="es-ES_tradnl" dirty="0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err="1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eating</a:t>
            </a:r>
            <a:r>
              <a:rPr lang="es-ES_tradnl" dirty="0" smtClean="0">
                <a:solidFill>
                  <a:srgbClr val="00B050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s-ES_tradnl" dirty="0" smtClean="0">
                <a:latin typeface="Futura Medium" panose="020B0602020204020303" pitchFamily="34" charset="-79"/>
                <a:cs typeface="Futura Medium" panose="020B0602020204020303" pitchFamily="34" charset="-79"/>
              </a:rPr>
              <a:t>at home”</a:t>
            </a:r>
            <a:endParaRPr lang="es-ES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27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ción General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W Cen MT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1" id="{B512E46E-61C3-8149-BD16-D1F4F0379C8C}" vid="{39E5504C-8A1C-7D44-8F4B-D32A402F82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Presentación General</Template>
  <TotalTime>145</TotalTime>
  <Words>442</Words>
  <Application>Microsoft Office PowerPoint</Application>
  <PresentationFormat>Personalizado</PresentationFormat>
  <Paragraphs>90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Presentación General</vt:lpstr>
      <vt:lpstr>Diapositiva 1</vt:lpstr>
      <vt:lpstr>VERB + TO + INFINITIVE </vt:lpstr>
      <vt:lpstr>VERB + TO + INFINITIVE </vt:lpstr>
      <vt:lpstr>VERB + OBJECT + TO + INFINITIVE</vt:lpstr>
      <vt:lpstr>VERB + OBJECT + TO + INFINITIVE</vt:lpstr>
      <vt:lpstr>VERB + -ING</vt:lpstr>
      <vt:lpstr>VERB + -ING</vt:lpstr>
      <vt:lpstr>VERB + PREPOSITION + -ING</vt:lpstr>
      <vt:lpstr>VERB + PREPOSITION + -ING</vt:lpstr>
      <vt:lpstr>VERB + OBJECT + PREPOSITION + -ING</vt:lpstr>
      <vt:lpstr>VERB + OBJECT + PREPOSITION + -ING</vt:lpstr>
      <vt:lpstr>Diapositiva 12</vt:lpstr>
      <vt:lpstr>Diapositiva 13</vt:lpstr>
      <vt:lpstr>Diapositiva 14</vt:lpstr>
      <vt:lpstr>PASSIVE REPORTING VERBS</vt:lpstr>
      <vt:lpstr>PASSIVE REPORTING VERBS</vt:lpstr>
    </vt:vector>
  </TitlesOfParts>
  <Company>www.intercambiosvirtuales.org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Deiene</dc:creator>
  <cp:lastModifiedBy>Deiene</cp:lastModifiedBy>
  <cp:revision>14</cp:revision>
  <dcterms:created xsi:type="dcterms:W3CDTF">2022-10-04T06:57:53Z</dcterms:created>
  <dcterms:modified xsi:type="dcterms:W3CDTF">2022-10-05T10:57:26Z</dcterms:modified>
</cp:coreProperties>
</file>